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76" r:id="rId3"/>
    <p:sldId id="271" r:id="rId4"/>
    <p:sldId id="272" r:id="rId5"/>
    <p:sldId id="273" r:id="rId6"/>
    <p:sldId id="274" r:id="rId7"/>
    <p:sldId id="275" r:id="rId8"/>
    <p:sldId id="277" r:id="rId9"/>
    <p:sldId id="278" r:id="rId10"/>
    <p:sldId id="279" r:id="rId11"/>
    <p:sldId id="280" r:id="rId12"/>
    <p:sldId id="281" r:id="rId13"/>
    <p:sldId id="282" r:id="rId14"/>
    <p:sldId id="284" r:id="rId15"/>
    <p:sldId id="283" r:id="rId16"/>
    <p:sldId id="403" r:id="rId17"/>
    <p:sldId id="404" r:id="rId18"/>
    <p:sldId id="405" r:id="rId19"/>
    <p:sldId id="406" r:id="rId20"/>
    <p:sldId id="402" r:id="rId21"/>
    <p:sldId id="401" r:id="rId22"/>
    <p:sldId id="285" r:id="rId23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3100"/>
    <a:srgbClr val="C50027"/>
    <a:srgbClr val="C2072F"/>
    <a:srgbClr val="58585A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29"/>
    <p:restoredTop sz="96208"/>
  </p:normalViewPr>
  <p:slideViewPr>
    <p:cSldViewPr snapToGrid="0" snapToObjects="1">
      <p:cViewPr varScale="1">
        <p:scale>
          <a:sx n="132" d="100"/>
          <a:sy n="132" d="100"/>
        </p:scale>
        <p:origin x="168" y="264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9CF3CF-D817-5748-8AEE-3EDB769515F2}" type="datetimeFigureOut">
              <a:rPr lang="en-US" smtClean="0"/>
              <a:t>9/25/20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EBC823-04B0-1648-9823-6C36B64A3B5A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66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62600A-4B81-F042-8D31-8C242FE6FD02}" type="datetimeFigureOut">
              <a:rPr lang="en-US" smtClean="0"/>
              <a:t>9/25/20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4FC018-7548-B34B-87AB-68E3ED929AB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52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4FC018-7548-B34B-87AB-68E3ED929A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46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2382" y="1775355"/>
            <a:ext cx="7434872" cy="1225021"/>
          </a:xfrm>
        </p:spPr>
        <p:txBody>
          <a:bodyPr>
            <a:normAutofit/>
          </a:bodyPr>
          <a:lstStyle>
            <a:lvl1pPr>
              <a:defRPr sz="3333" b="1" i="0">
                <a:latin typeface="Optima" panose="02000503060000020004" pitchFamily="2" charset="0"/>
              </a:defRPr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title</a:t>
            </a:r>
            <a:r>
              <a:rPr lang="fr-FR" dirty="0"/>
              <a:t>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9418" y="4009159"/>
            <a:ext cx="6878782" cy="68118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Optima" panose="02000503060000020004" pitchFamily="2" charset="0"/>
              </a:defRPr>
            </a:lvl1pPr>
            <a:lvl2pPr marL="380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61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29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3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04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66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subtitle</a:t>
            </a:r>
            <a:r>
              <a:rPr lang="fr-FR" dirty="0"/>
              <a:t> style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70025B-D306-0248-91E3-887622A085D7}"/>
              </a:ext>
            </a:extLst>
          </p:cNvPr>
          <p:cNvSpPr/>
          <p:nvPr userDrawn="1"/>
        </p:nvSpPr>
        <p:spPr>
          <a:xfrm>
            <a:off x="392358" y="1375833"/>
            <a:ext cx="574797" cy="4339167"/>
          </a:xfrm>
          <a:prstGeom prst="rect">
            <a:avLst/>
          </a:prstGeom>
          <a:solidFill>
            <a:srgbClr val="C5002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rgbClr val="C2072F"/>
              </a:solidFill>
            </a:endParaRPr>
          </a:p>
        </p:txBody>
      </p:sp>
      <p:pic>
        <p:nvPicPr>
          <p:cNvPr id="8" name="Picture 4" descr="Logo EPHE coul 3.png">
            <a:extLst>
              <a:ext uri="{FF2B5EF4-FFF2-40B4-BE49-F238E27FC236}">
                <a16:creationId xmlns:a16="http://schemas.microsoft.com/office/drawing/2014/main" id="{DEDC865C-5A03-9D4D-AA4F-2DC3E5D218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2" y="382323"/>
            <a:ext cx="4208219" cy="9042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37EC67D-4515-BD4F-AD7F-09A18C299872}"/>
              </a:ext>
            </a:extLst>
          </p:cNvPr>
          <p:cNvSpPr/>
          <p:nvPr userDrawn="1"/>
        </p:nvSpPr>
        <p:spPr>
          <a:xfrm>
            <a:off x="392358" y="1"/>
            <a:ext cx="574797" cy="271198"/>
          </a:xfrm>
          <a:prstGeom prst="rect">
            <a:avLst/>
          </a:prstGeom>
          <a:solidFill>
            <a:srgbClr val="C5002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rgbClr val="C2072F"/>
              </a:solidFill>
            </a:endParaRPr>
          </a:p>
        </p:txBody>
      </p:sp>
      <p:pic>
        <p:nvPicPr>
          <p:cNvPr id="11" name="Picture 1" descr="LOGO_PSL_typoCERA_INDIGO_CMJN.jpg">
            <a:extLst>
              <a:ext uri="{FF2B5EF4-FFF2-40B4-BE49-F238E27FC236}">
                <a16:creationId xmlns:a16="http://schemas.microsoft.com/office/drawing/2014/main" id="{8AD2E5BB-FD3C-E14B-9C4D-21F0CC878D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515" y="571794"/>
            <a:ext cx="1186740" cy="53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68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865"/>
            <a:ext cx="9144000" cy="602408"/>
          </a:xfrm>
        </p:spPr>
        <p:txBody>
          <a:bodyPr>
            <a:normAutofit/>
          </a:bodyPr>
          <a:lstStyle>
            <a:lvl1pPr>
              <a:defRPr sz="3333"/>
            </a:lvl1pPr>
          </a:lstStyle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7" name="Footer Placeholder 13">
            <a:extLst>
              <a:ext uri="{FF2B5EF4-FFF2-40B4-BE49-F238E27FC236}">
                <a16:creationId xmlns:a16="http://schemas.microsoft.com/office/drawing/2014/main" id="{7F937E84-1EFF-A440-A9EE-104E727475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4377" y="5263884"/>
            <a:ext cx="556257" cy="304271"/>
          </a:xfrm>
          <a:prstGeom prst="rect">
            <a:avLst/>
          </a:prstGeom>
        </p:spPr>
        <p:txBody>
          <a:bodyPr/>
          <a:lstStyle/>
          <a:p>
            <a:pPr algn="l"/>
            <a:fld id="{D7BE850B-A0F2-5948-9126-925DB3AF95FD}" type="slidenum">
              <a:rPr lang="en-US" smtClean="0">
                <a:solidFill>
                  <a:schemeClr val="bg1"/>
                </a:solidFill>
              </a:rPr>
              <a:pPr algn="l"/>
              <a:t>‹N°›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117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7" name="Footer Placeholder 13">
            <a:extLst>
              <a:ext uri="{FF2B5EF4-FFF2-40B4-BE49-F238E27FC236}">
                <a16:creationId xmlns:a16="http://schemas.microsoft.com/office/drawing/2014/main" id="{677D9331-812B-9142-BE70-52129BADBB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4377" y="5263884"/>
            <a:ext cx="556257" cy="304271"/>
          </a:xfrm>
          <a:prstGeom prst="rect">
            <a:avLst/>
          </a:prstGeom>
        </p:spPr>
        <p:txBody>
          <a:bodyPr/>
          <a:lstStyle/>
          <a:p>
            <a:pPr algn="l"/>
            <a:fld id="{D7BE850B-A0F2-5948-9126-925DB3AF95FD}" type="slidenum">
              <a:rPr lang="en-US" smtClean="0">
                <a:solidFill>
                  <a:schemeClr val="bg1"/>
                </a:solidFill>
              </a:rPr>
              <a:pPr algn="l"/>
              <a:t>‹N°›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030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28865"/>
            <a:ext cx="9144000" cy="602408"/>
          </a:xfrm>
        </p:spPr>
        <p:txBody>
          <a:bodyPr>
            <a:normAutofit/>
          </a:bodyPr>
          <a:lstStyle>
            <a:lvl1pPr>
              <a:defRPr sz="3333"/>
            </a:lvl1pPr>
          </a:lstStyle>
          <a:p>
            <a:r>
              <a:rPr lang="fr-FR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7428" y="1021773"/>
            <a:ext cx="8759537" cy="4235498"/>
          </a:xfrm>
        </p:spPr>
        <p:txBody>
          <a:bodyPr/>
          <a:lstStyle/>
          <a:p>
            <a:pPr lvl="0"/>
            <a:r>
              <a:rPr lang="fr-FR" noProof="0"/>
              <a:t>Click to edit Master text styles</a:t>
            </a:r>
          </a:p>
          <a:p>
            <a:pPr lvl="1"/>
            <a:r>
              <a:rPr lang="fr-FR" noProof="0"/>
              <a:t>Second level</a:t>
            </a:r>
          </a:p>
          <a:p>
            <a:pPr lvl="2"/>
            <a:r>
              <a:rPr lang="fr-FR" noProof="0"/>
              <a:t>Third level</a:t>
            </a:r>
          </a:p>
          <a:p>
            <a:pPr lvl="3"/>
            <a:r>
              <a:rPr lang="fr-FR" noProof="0"/>
              <a:t>Fourth level</a:t>
            </a:r>
          </a:p>
          <a:p>
            <a:pPr lvl="4"/>
            <a:r>
              <a:rPr lang="fr-FR" noProof="0"/>
              <a:t>Fifth level</a:t>
            </a:r>
          </a:p>
        </p:txBody>
      </p:sp>
      <p:sp>
        <p:nvSpPr>
          <p:cNvPr id="7" name="Footer Placeholder 13">
            <a:extLst>
              <a:ext uri="{FF2B5EF4-FFF2-40B4-BE49-F238E27FC236}">
                <a16:creationId xmlns:a16="http://schemas.microsoft.com/office/drawing/2014/main" id="{31DE070C-FD88-B24A-B459-91021EDDBA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73467" y="5257271"/>
            <a:ext cx="556257" cy="304271"/>
          </a:xfrm>
          <a:prstGeom prst="rect">
            <a:avLst/>
          </a:prstGeom>
        </p:spPr>
        <p:txBody>
          <a:bodyPr/>
          <a:lstStyle/>
          <a:p>
            <a:pPr algn="l"/>
            <a:fld id="{D7BE850B-A0F2-5948-9126-925DB3AF95FD}" type="slidenum">
              <a:rPr lang="en-US" smtClean="0">
                <a:solidFill>
                  <a:schemeClr val="bg1"/>
                </a:solidFill>
              </a:rPr>
              <a:pPr algn="l"/>
              <a:t>‹N°›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748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3333" b="1" cap="all"/>
            </a:lvl1pPr>
          </a:lstStyle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1pPr>
            <a:lvl2pPr marL="38098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1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7" name="Footer Placeholder 13">
            <a:extLst>
              <a:ext uri="{FF2B5EF4-FFF2-40B4-BE49-F238E27FC236}">
                <a16:creationId xmlns:a16="http://schemas.microsoft.com/office/drawing/2014/main" id="{C5DAA6E9-D9DB-B24D-8A32-162F8C0BF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4377" y="5263884"/>
            <a:ext cx="556257" cy="304271"/>
          </a:xfrm>
          <a:prstGeom prst="rect">
            <a:avLst/>
          </a:prstGeom>
        </p:spPr>
        <p:txBody>
          <a:bodyPr/>
          <a:lstStyle/>
          <a:p>
            <a:pPr algn="l"/>
            <a:fld id="{D7BE850B-A0F2-5948-9126-925DB3AF95FD}" type="slidenum">
              <a:rPr lang="en-US" smtClean="0">
                <a:solidFill>
                  <a:schemeClr val="bg1"/>
                </a:solidFill>
              </a:rPr>
              <a:pPr algn="l"/>
              <a:t>‹N°›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203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865"/>
            <a:ext cx="9144000" cy="585089"/>
          </a:xfrm>
        </p:spPr>
        <p:txBody>
          <a:bodyPr>
            <a:normAutofit/>
          </a:bodyPr>
          <a:lstStyle>
            <a:lvl1pPr>
              <a:defRPr sz="3333"/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title</a:t>
            </a:r>
            <a:r>
              <a:rPr lang="fr-FR" dirty="0"/>
              <a:t>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81365"/>
            <a:ext cx="4038600" cy="4082518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81365"/>
            <a:ext cx="4038600" cy="4082518"/>
          </a:xfrm>
        </p:spPr>
        <p:txBody>
          <a:bodyPr/>
          <a:lstStyle>
            <a:lvl1pPr>
              <a:defRPr sz="2333"/>
            </a:lvl1pPr>
            <a:lvl2pPr>
              <a:defRPr sz="2000"/>
            </a:lvl2pPr>
            <a:lvl3pPr>
              <a:defRPr sz="1667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BBDF76C2-3AE2-E04D-9395-B7C331EBE1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4377" y="5263884"/>
            <a:ext cx="556257" cy="304271"/>
          </a:xfrm>
          <a:prstGeom prst="rect">
            <a:avLst/>
          </a:prstGeom>
        </p:spPr>
        <p:txBody>
          <a:bodyPr/>
          <a:lstStyle/>
          <a:p>
            <a:pPr algn="l"/>
            <a:fld id="{D7BE850B-A0F2-5948-9126-925DB3AF95FD}" type="slidenum">
              <a:rPr lang="en-US" smtClean="0">
                <a:solidFill>
                  <a:schemeClr val="bg1"/>
                </a:solidFill>
              </a:rPr>
              <a:pPr algn="l"/>
              <a:t>‹N°›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999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865"/>
            <a:ext cx="9144000" cy="602408"/>
          </a:xfrm>
        </p:spPr>
        <p:txBody>
          <a:bodyPr>
            <a:normAutofit/>
          </a:bodyPr>
          <a:lstStyle>
            <a:lvl1pPr>
              <a:defRPr sz="3333"/>
            </a:lvl1pPr>
          </a:lstStyle>
          <a:p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title</a:t>
            </a:r>
            <a:r>
              <a:rPr lang="fr-FR" dirty="0"/>
              <a:t>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46965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469650"/>
          </a:xfrm>
        </p:spPr>
        <p:txBody>
          <a:bodyPr/>
          <a:lstStyle>
            <a:lvl1pPr>
              <a:defRPr sz="2000"/>
            </a:lvl1pPr>
            <a:lvl2pPr>
              <a:defRPr sz="1667"/>
            </a:lvl2pPr>
            <a:lvl3pPr>
              <a:defRPr sz="15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10" name="Footer Placeholder 13">
            <a:extLst>
              <a:ext uri="{FF2B5EF4-FFF2-40B4-BE49-F238E27FC236}">
                <a16:creationId xmlns:a16="http://schemas.microsoft.com/office/drawing/2014/main" id="{78B07905-253D-374F-BA88-6E92E4CF25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34377" y="5263884"/>
            <a:ext cx="556257" cy="304271"/>
          </a:xfrm>
          <a:prstGeom prst="rect">
            <a:avLst/>
          </a:prstGeom>
        </p:spPr>
        <p:txBody>
          <a:bodyPr/>
          <a:lstStyle/>
          <a:p>
            <a:pPr algn="l"/>
            <a:fld id="{D7BE850B-A0F2-5948-9126-925DB3AF95FD}" type="slidenum">
              <a:rPr lang="en-US" smtClean="0">
                <a:solidFill>
                  <a:schemeClr val="bg1"/>
                </a:solidFill>
              </a:rPr>
              <a:pPr algn="l"/>
              <a:t>‹N°›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635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866"/>
            <a:ext cx="9144000" cy="602407"/>
          </a:xfrm>
        </p:spPr>
        <p:txBody>
          <a:bodyPr>
            <a:normAutofit/>
          </a:bodyPr>
          <a:lstStyle>
            <a:lvl1pPr>
              <a:defRPr sz="3333"/>
            </a:lvl1pPr>
          </a:lstStyle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6" name="Footer Placeholder 13">
            <a:extLst>
              <a:ext uri="{FF2B5EF4-FFF2-40B4-BE49-F238E27FC236}">
                <a16:creationId xmlns:a16="http://schemas.microsoft.com/office/drawing/2014/main" id="{47105761-3ABE-3643-A012-0A431F200E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4377" y="5263884"/>
            <a:ext cx="556257" cy="304271"/>
          </a:xfrm>
          <a:prstGeom prst="rect">
            <a:avLst/>
          </a:prstGeom>
        </p:spPr>
        <p:txBody>
          <a:bodyPr/>
          <a:lstStyle/>
          <a:p>
            <a:pPr algn="l"/>
            <a:fld id="{D7BE850B-A0F2-5948-9126-925DB3AF95FD}" type="slidenum">
              <a:rPr lang="en-US" smtClean="0">
                <a:solidFill>
                  <a:schemeClr val="bg1"/>
                </a:solidFill>
              </a:rPr>
              <a:pPr algn="l"/>
              <a:t>‹N°›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440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3">
            <a:extLst>
              <a:ext uri="{FF2B5EF4-FFF2-40B4-BE49-F238E27FC236}">
                <a16:creationId xmlns:a16="http://schemas.microsoft.com/office/drawing/2014/main" id="{27468CEF-5572-D740-A3C4-43323F803F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4377" y="5263884"/>
            <a:ext cx="556257" cy="304271"/>
          </a:xfrm>
          <a:prstGeom prst="rect">
            <a:avLst/>
          </a:prstGeom>
        </p:spPr>
        <p:txBody>
          <a:bodyPr/>
          <a:lstStyle/>
          <a:p>
            <a:pPr algn="l"/>
            <a:fld id="{D7BE850B-A0F2-5948-9126-925DB3AF95FD}" type="slidenum">
              <a:rPr lang="en-US" smtClean="0">
                <a:solidFill>
                  <a:schemeClr val="bg1"/>
                </a:solidFill>
              </a:rPr>
              <a:pPr algn="l"/>
              <a:t>‹N°›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704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5036342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fr-FR"/>
              <a:t>Click to edit Master text styles</a:t>
            </a:r>
          </a:p>
          <a:p>
            <a:pPr lvl="1"/>
            <a:r>
              <a:rPr lang="fr-FR"/>
              <a:t>Second level</a:t>
            </a:r>
          </a:p>
          <a:p>
            <a:pPr lvl="2"/>
            <a:r>
              <a:rPr lang="fr-FR"/>
              <a:t>Third level</a:t>
            </a:r>
          </a:p>
          <a:p>
            <a:pPr lvl="3"/>
            <a:r>
              <a:rPr lang="fr-FR"/>
              <a:t>Fourth level</a:t>
            </a:r>
          </a:p>
          <a:p>
            <a:pPr lvl="4"/>
            <a:r>
              <a:rPr lang="fr-FR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4067967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styles</a:t>
            </a:r>
          </a:p>
        </p:txBody>
      </p:sp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32E36279-0099-174F-BBDA-BCC9A4195C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4377" y="5263884"/>
            <a:ext cx="556257" cy="304271"/>
          </a:xfrm>
          <a:prstGeom prst="rect">
            <a:avLst/>
          </a:prstGeom>
        </p:spPr>
        <p:txBody>
          <a:bodyPr/>
          <a:lstStyle/>
          <a:p>
            <a:pPr algn="l"/>
            <a:fld id="{D7BE850B-A0F2-5948-9126-925DB3AF95FD}" type="slidenum">
              <a:rPr lang="en-US" smtClean="0">
                <a:solidFill>
                  <a:schemeClr val="bg1"/>
                </a:solidFill>
              </a:rPr>
              <a:pPr algn="l"/>
              <a:t>‹N°›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172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667" b="1"/>
            </a:lvl1pPr>
          </a:lstStyle>
          <a:p>
            <a:r>
              <a:rPr lang="fr-FR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167"/>
            </a:lvl1pPr>
            <a:lvl2pPr marL="380985" indent="0">
              <a:buNone/>
              <a:defRPr sz="1000"/>
            </a:lvl2pPr>
            <a:lvl3pPr marL="761970" indent="0">
              <a:buNone/>
              <a:defRPr sz="833"/>
            </a:lvl3pPr>
            <a:lvl4pPr marL="1142954" indent="0">
              <a:buNone/>
              <a:defRPr sz="750"/>
            </a:lvl4pPr>
            <a:lvl5pPr marL="1523939" indent="0">
              <a:buNone/>
              <a:defRPr sz="750"/>
            </a:lvl5pPr>
            <a:lvl6pPr marL="1904924" indent="0">
              <a:buNone/>
              <a:defRPr sz="750"/>
            </a:lvl6pPr>
            <a:lvl7pPr marL="2285909" indent="0">
              <a:buNone/>
              <a:defRPr sz="750"/>
            </a:lvl7pPr>
            <a:lvl8pPr marL="2666893" indent="0">
              <a:buNone/>
              <a:defRPr sz="750"/>
            </a:lvl8pPr>
            <a:lvl9pPr marL="3047878" indent="0">
              <a:buNone/>
              <a:defRPr sz="750"/>
            </a:lvl9pPr>
          </a:lstStyle>
          <a:p>
            <a:pPr lvl="0"/>
            <a:r>
              <a:rPr lang="fr-FR"/>
              <a:t>Click to edit Master text styles</a:t>
            </a:r>
          </a:p>
        </p:txBody>
      </p:sp>
      <p:sp>
        <p:nvSpPr>
          <p:cNvPr id="8" name="Footer Placeholder 13">
            <a:extLst>
              <a:ext uri="{FF2B5EF4-FFF2-40B4-BE49-F238E27FC236}">
                <a16:creationId xmlns:a16="http://schemas.microsoft.com/office/drawing/2014/main" id="{34B23098-C4AC-F443-B815-871AA5ECACF9}"/>
              </a:ext>
            </a:extLst>
          </p:cNvPr>
          <p:cNvSpPr txBox="1">
            <a:spLocks/>
          </p:cNvSpPr>
          <p:nvPr userDrawn="1"/>
        </p:nvSpPr>
        <p:spPr>
          <a:xfrm>
            <a:off x="634377" y="5263884"/>
            <a:ext cx="556257" cy="30427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7BE850B-A0F2-5948-9126-925DB3AF95FD}" type="slidenum">
              <a:rPr lang="en-US" sz="1500" smtClean="0">
                <a:solidFill>
                  <a:schemeClr val="bg1"/>
                </a:solidFill>
              </a:rPr>
              <a:pPr/>
              <a:t>‹N°›</a:t>
            </a:fld>
            <a:endParaRPr lang="en-US" sz="15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453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785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title</a:t>
            </a:r>
            <a:r>
              <a:rPr lang="fr-FR" noProof="0" dirty="0"/>
              <a:t>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28152"/>
            <a:ext cx="8229600" cy="4160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noProof="0"/>
              <a:t>Click to edit Master text styles</a:t>
            </a:r>
          </a:p>
          <a:p>
            <a:pPr lvl="1"/>
            <a:r>
              <a:rPr lang="fr-FR" noProof="0"/>
              <a:t>Second level</a:t>
            </a:r>
          </a:p>
          <a:p>
            <a:pPr lvl="2"/>
            <a:r>
              <a:rPr lang="fr-FR" noProof="0"/>
              <a:t>Third level</a:t>
            </a:r>
          </a:p>
          <a:p>
            <a:pPr lvl="3"/>
            <a:r>
              <a:rPr lang="fr-FR" noProof="0"/>
              <a:t>Fourth level</a:t>
            </a:r>
          </a:p>
          <a:p>
            <a:pPr lvl="4"/>
            <a:r>
              <a:rPr lang="fr-FR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94DAFB-D5AD-184D-8CD6-4FF749CF59D7}"/>
              </a:ext>
            </a:extLst>
          </p:cNvPr>
          <p:cNvSpPr/>
          <p:nvPr userDrawn="1"/>
        </p:nvSpPr>
        <p:spPr>
          <a:xfrm>
            <a:off x="0" y="62838"/>
            <a:ext cx="9144000" cy="152136"/>
          </a:xfrm>
          <a:prstGeom prst="rect">
            <a:avLst/>
          </a:prstGeom>
          <a:solidFill>
            <a:srgbClr val="C5002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rgbClr val="C2072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FCEFF1-A01C-9447-B23F-1D7E701E30C0}"/>
              </a:ext>
            </a:extLst>
          </p:cNvPr>
          <p:cNvSpPr/>
          <p:nvPr userDrawn="1"/>
        </p:nvSpPr>
        <p:spPr>
          <a:xfrm>
            <a:off x="0" y="5355372"/>
            <a:ext cx="8286750" cy="137166"/>
          </a:xfrm>
          <a:prstGeom prst="rect">
            <a:avLst/>
          </a:prstGeom>
          <a:solidFill>
            <a:srgbClr val="C5002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rgbClr val="C2072F"/>
              </a:solidFill>
            </a:endParaRPr>
          </a:p>
        </p:txBody>
      </p:sp>
      <p:pic>
        <p:nvPicPr>
          <p:cNvPr id="9" name="Picture 6" descr="Logo EPHE coul seul.ai">
            <a:extLst>
              <a:ext uri="{FF2B5EF4-FFF2-40B4-BE49-F238E27FC236}">
                <a16:creationId xmlns:a16="http://schemas.microsoft.com/office/drawing/2014/main" id="{EA8E8E26-73D5-CB47-856C-14B6C18352DA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762" y="5182892"/>
            <a:ext cx="477982" cy="481850"/>
          </a:xfrm>
          <a:prstGeom prst="rect">
            <a:avLst/>
          </a:prstGeom>
        </p:spPr>
      </p:pic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B1A78F27-F8FF-3C4E-98CF-A7FFB78CD1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200" y="5257271"/>
            <a:ext cx="477982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Optima" panose="02000503060000020004" pitchFamily="2" charset="0"/>
              </a:defRPr>
            </a:lvl1pPr>
          </a:lstStyle>
          <a:p>
            <a:fld id="{FC3D7406-24CA-294D-86EB-15986A70E764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520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80985" rtl="0" eaLnBrk="1" latinLnBrk="0" hangingPunct="1">
        <a:spcBef>
          <a:spcPct val="0"/>
        </a:spcBef>
        <a:buNone/>
        <a:defRPr sz="3667" b="1" kern="1200">
          <a:solidFill>
            <a:schemeClr val="tx1"/>
          </a:solidFill>
          <a:latin typeface="Optima" panose="02000503060000020004" pitchFamily="2" charset="0"/>
          <a:ea typeface="+mj-ea"/>
          <a:cs typeface="+mj-cs"/>
        </a:defRPr>
      </a:lvl1pPr>
    </p:titleStyle>
    <p:bodyStyle>
      <a:lvl1pPr marL="285739" indent="-285739" algn="l" defTabSz="3809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Optima" panose="02000503060000020004" pitchFamily="2" charset="0"/>
          <a:ea typeface="+mn-ea"/>
          <a:cs typeface="+mn-cs"/>
        </a:defRPr>
      </a:lvl1pPr>
      <a:lvl2pPr marL="619100" indent="-238115" algn="l" defTabSz="380985" rtl="0" eaLnBrk="1" latinLnBrk="0" hangingPunct="1">
        <a:spcBef>
          <a:spcPct val="20000"/>
        </a:spcBef>
        <a:buFont typeface="Arial"/>
        <a:buChar char="–"/>
        <a:defRPr sz="2333" kern="1200">
          <a:solidFill>
            <a:schemeClr val="tx1"/>
          </a:solidFill>
          <a:latin typeface="Optima" panose="02000503060000020004" pitchFamily="2" charset="0"/>
          <a:ea typeface="+mn-ea"/>
          <a:cs typeface="+mn-cs"/>
        </a:defRPr>
      </a:lvl2pPr>
      <a:lvl3pPr marL="952462" indent="-190492" algn="l" defTabSz="38098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Optima" panose="02000503060000020004" pitchFamily="2" charset="0"/>
          <a:ea typeface="+mn-ea"/>
          <a:cs typeface="+mn-cs"/>
        </a:defRPr>
      </a:lvl3pPr>
      <a:lvl4pPr marL="1333447" indent="-190492" algn="l" defTabSz="380985" rtl="0" eaLnBrk="1" latinLnBrk="0" hangingPunct="1">
        <a:spcBef>
          <a:spcPct val="20000"/>
        </a:spcBef>
        <a:buFont typeface="Arial"/>
        <a:buChar char="–"/>
        <a:defRPr sz="1667" kern="1200">
          <a:solidFill>
            <a:schemeClr val="tx1"/>
          </a:solidFill>
          <a:latin typeface="Optima" panose="02000503060000020004" pitchFamily="2" charset="0"/>
          <a:ea typeface="+mn-ea"/>
          <a:cs typeface="+mn-cs"/>
        </a:defRPr>
      </a:lvl4pPr>
      <a:lvl5pPr marL="1714431" indent="-190492" algn="l" defTabSz="380985" rtl="0" eaLnBrk="1" latinLnBrk="0" hangingPunct="1">
        <a:spcBef>
          <a:spcPct val="20000"/>
        </a:spcBef>
        <a:buFont typeface="Arial"/>
        <a:buChar char="»"/>
        <a:defRPr sz="1667" kern="1200">
          <a:solidFill>
            <a:schemeClr val="tx1"/>
          </a:solidFill>
          <a:latin typeface="Optima" panose="02000503060000020004" pitchFamily="2" charset="0"/>
          <a:ea typeface="+mn-ea"/>
          <a:cs typeface="+mn-cs"/>
        </a:defRPr>
      </a:lvl5pPr>
      <a:lvl6pPr marL="2095416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380985" rtl="0" eaLnBrk="1" latinLnBrk="0" hangingPunct="1">
        <a:spcBef>
          <a:spcPct val="20000"/>
        </a:spcBef>
        <a:buFont typeface="Arial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380985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iiif.io/api/presentation/2.1/" TargetMode="Externa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iiif.io/api/presentation/2.1/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ms-data.stanford.edu/data/manifests/Parker/collection.json" TargetMode="External"/><Relationship Id="rId7" Type="http://schemas.openxmlformats.org/officeDocument/2006/relationships/hyperlink" Target="https://github.com/bodleian/iiif-manifest-editor" TargetMode="External"/><Relationship Id="rId2" Type="http://schemas.openxmlformats.org/officeDocument/2006/relationships/hyperlink" Target="https://iiif.biblissima.fr/collection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ragmentarium.ms/metadata/iiif/collection.json" TargetMode="External"/><Relationship Id="rId5" Type="http://schemas.openxmlformats.org/officeDocument/2006/relationships/hyperlink" Target="https://iiif.bodleian.ox.ac.uk/iiif/collection/top" TargetMode="External"/><Relationship Id="rId4" Type="http://schemas.openxmlformats.org/officeDocument/2006/relationships/hyperlink" Target="http://www.e-codices.unifr.ch/metadata/iiif/sbs-0001/manifest.jso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iif.io/api/image/2.1/#image-request-parameters" TargetMode="External"/><Relationship Id="rId2" Type="http://schemas.openxmlformats.org/officeDocument/2006/relationships/hyperlink" Target="http://www.example.org/imag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iif.io/api/image/2.1/#image-request-uri-syntax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570DE942-D5F1-EE49-9BE2-02DC1E4C77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0481" y="2295742"/>
            <a:ext cx="6302129" cy="1225021"/>
          </a:xfrm>
        </p:spPr>
        <p:txBody>
          <a:bodyPr>
            <a:noAutofit/>
          </a:bodyPr>
          <a:lstStyle/>
          <a:p>
            <a:r>
              <a:rPr lang="it-IT" dirty="0"/>
              <a:t>The International Image </a:t>
            </a:r>
            <a:r>
              <a:rPr lang="it-IT" dirty="0" err="1"/>
              <a:t>Interoperability</a:t>
            </a:r>
            <a:r>
              <a:rPr lang="it-IT" dirty="0"/>
              <a:t> Framework</a:t>
            </a:r>
            <a:br>
              <a:rPr lang="it-IT" dirty="0"/>
            </a:br>
            <a:r>
              <a:rPr lang="it-IT" dirty="0"/>
              <a:t>(IIIF)</a:t>
            </a:r>
            <a:endParaRPr lang="it-IT" sz="4500" dirty="0"/>
          </a:p>
        </p:txBody>
      </p:sp>
      <p:sp>
        <p:nvSpPr>
          <p:cNvPr id="10" name="Sous-titre 9">
            <a:extLst>
              <a:ext uri="{FF2B5EF4-FFF2-40B4-BE49-F238E27FC236}">
                <a16:creationId xmlns:a16="http://schemas.microsoft.com/office/drawing/2014/main" id="{0A21C32D-B2BC-5E48-A5A2-093FA7B71E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5386" y="3942902"/>
            <a:ext cx="5732318" cy="1225021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tx1">
                    <a:alpha val="80000"/>
                  </a:schemeClr>
                </a:solidFill>
              </a:rPr>
              <a:t>Peter Stokes</a:t>
            </a:r>
          </a:p>
          <a:p>
            <a:r>
              <a:rPr lang="en-GB" b="1" dirty="0" err="1">
                <a:solidFill>
                  <a:schemeClr val="tx1">
                    <a:alpha val="80000"/>
                  </a:schemeClr>
                </a:solidFill>
              </a:rPr>
              <a:t>peter.stokes@ephe.psl.eu</a:t>
            </a:r>
            <a:endParaRPr lang="en-GB" b="1" dirty="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596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5CA7D04-5AAF-7D45-BC7E-4D952FEA1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888297"/>
            <a:ext cx="7620000" cy="482670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FA286D6-A456-EF48-94FB-E4D6BC5EAD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006"/>
          <a:stretch/>
        </p:blipFill>
        <p:spPr>
          <a:xfrm>
            <a:off x="762000" y="1"/>
            <a:ext cx="7620000" cy="95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49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F5203C2-7C0A-8348-827C-BD582255D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696499"/>
            <a:ext cx="7620000" cy="432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195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5B1254-C2E5-634A-B153-7FBA338D1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IIIF </a:t>
            </a:r>
            <a:r>
              <a:rPr lang="fr-FR" dirty="0" err="1"/>
              <a:t>Presentation</a:t>
            </a:r>
            <a:r>
              <a:rPr lang="fr-FR" dirty="0"/>
              <a:t> API</a:t>
            </a:r>
            <a:br>
              <a:rPr lang="fr-FR" dirty="0"/>
            </a:br>
            <a:r>
              <a:rPr lang="fr-FR" sz="2333" dirty="0">
                <a:hlinkClick r:id="rId2"/>
              </a:rPr>
              <a:t>https://iiif.io/api/presentation/2.1/</a:t>
            </a:r>
            <a:r>
              <a:rPr lang="fr-FR" dirty="0"/>
              <a:t>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F79DFB9-B54C-224E-B82D-A3923EEE2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9047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09E56294-AB1E-114B-BF7D-9C36698FC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61773"/>
            <a:ext cx="7620000" cy="444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601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EB165F4-F2C2-024E-B4B3-E4E272799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96416"/>
            <a:ext cx="7620000" cy="446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234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11C281E-1193-0A4C-A646-198B11CC2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274" y="216959"/>
            <a:ext cx="1651000" cy="528108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97E8CF5-8797-CB46-8CEC-32AD40FF7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0"/>
            <a:ext cx="349677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153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784A889-4F34-CD49-8121-F6580AD76B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1" t="4014" r="4931" b="1353"/>
          <a:stretch/>
        </p:blipFill>
        <p:spPr>
          <a:xfrm>
            <a:off x="762000" y="10886"/>
            <a:ext cx="7615528" cy="562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23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C609D1E-AD07-F849-9EAB-350DD9010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03" t="4409" r="6197" b="2141"/>
          <a:stretch/>
        </p:blipFill>
        <p:spPr>
          <a:xfrm>
            <a:off x="762000" y="0"/>
            <a:ext cx="7581419" cy="562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713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28A9071-8185-604B-97E4-F14CF4FDB5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8" t="4409" r="5493" b="1550"/>
          <a:stretch/>
        </p:blipFill>
        <p:spPr>
          <a:xfrm>
            <a:off x="762000" y="0"/>
            <a:ext cx="7622431" cy="560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10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0BFDE3F-3E7C-7D41-BE87-630533839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81" y="429221"/>
            <a:ext cx="9167409" cy="528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573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E1B961B-2730-D74E-A9C7-47B3D6FE6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IIIF Image API</a:t>
            </a:r>
            <a:br>
              <a:rPr lang="fr-FR" dirty="0"/>
            </a:br>
            <a:r>
              <a:rPr lang="fr-FR" sz="2333" dirty="0">
                <a:hlinkClick r:id="rId2"/>
              </a:rPr>
              <a:t>https://iiif.io/api/presentation/2.1/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1430AF3-0C6B-D845-8D39-C6D8B90BDE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8570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83BF7B7-C959-BD49-9CE0-764B721AA8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2" t="5000" r="6056" b="1550"/>
          <a:stretch/>
        </p:blipFill>
        <p:spPr>
          <a:xfrm>
            <a:off x="762000" y="0"/>
            <a:ext cx="7605147" cy="562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139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657118B-9219-CD47-9553-B628BC965F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3" t="4409" r="5916"/>
          <a:stretch/>
        </p:blipFill>
        <p:spPr>
          <a:xfrm>
            <a:off x="762000" y="0"/>
            <a:ext cx="756714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2766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CF3ECD-3BC8-1442-87E4-2C15162C4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Examples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78A8DD-874C-2146-9DC0-30566892B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>
                <a:hlinkClick r:id="rId2"/>
              </a:rPr>
              <a:t>https://iiif.biblissima.fr/collections/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Cambridge, Corpus Christi </a:t>
            </a:r>
            <a:r>
              <a:rPr lang="fr-FR" dirty="0" err="1"/>
              <a:t>College</a:t>
            </a:r>
            <a:r>
              <a:rPr lang="fr-FR" dirty="0"/>
              <a:t>: </a:t>
            </a:r>
            <a:r>
              <a:rPr lang="fr-FR" dirty="0">
                <a:hlinkClick r:id="rId3"/>
              </a:rPr>
              <a:t>https://dms-data.stanford.edu/data/manifests/Parker/collection.json</a:t>
            </a:r>
            <a:endParaRPr lang="fr-FR" dirty="0"/>
          </a:p>
          <a:p>
            <a:pPr lvl="1"/>
            <a:r>
              <a:rPr lang="fr-FR" dirty="0"/>
              <a:t>E-</a:t>
            </a:r>
            <a:r>
              <a:rPr lang="fr-FR" dirty="0" err="1"/>
              <a:t>Codices</a:t>
            </a:r>
            <a:r>
              <a:rPr lang="fr-FR" dirty="0"/>
              <a:t>: </a:t>
            </a:r>
            <a:r>
              <a:rPr lang="fr-FR" dirty="0">
                <a:hlinkClick r:id="rId4"/>
              </a:rPr>
              <a:t>http://www.e-codices.unifr.ch/metadata/iiif/sbs-0001/manifest.json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Oxford, </a:t>
            </a:r>
            <a:r>
              <a:rPr lang="fr-FR" dirty="0" err="1"/>
              <a:t>Bodleian</a:t>
            </a:r>
            <a:r>
              <a:rPr lang="fr-FR" dirty="0"/>
              <a:t> Library: </a:t>
            </a:r>
            <a:r>
              <a:rPr lang="fr-FR" dirty="0">
                <a:hlinkClick r:id="rId5"/>
              </a:rPr>
              <a:t>https://iiif.bodleian.ox.ac.uk/iiif/collection/top</a:t>
            </a:r>
            <a:endParaRPr lang="fr-FR" dirty="0"/>
          </a:p>
          <a:p>
            <a:pPr lvl="1"/>
            <a:r>
              <a:rPr lang="fr-FR" dirty="0" err="1"/>
              <a:t>Fragmentarium</a:t>
            </a:r>
            <a:r>
              <a:rPr lang="fr-FR" dirty="0"/>
              <a:t> : </a:t>
            </a:r>
            <a:r>
              <a:rPr lang="fr-FR" dirty="0">
                <a:hlinkClick r:id="rId6"/>
              </a:rPr>
              <a:t>https://fragmentarium.ms/metadata/iiif/collection.json</a:t>
            </a:r>
            <a:r>
              <a:rPr lang="fr-FR" dirty="0"/>
              <a:t> </a:t>
            </a:r>
            <a:endParaRPr lang="fr-FR" b="1" dirty="0">
              <a:solidFill>
                <a:srgbClr val="FF0000"/>
              </a:solidFill>
            </a:endParaRPr>
          </a:p>
          <a:p>
            <a:pPr lvl="1"/>
            <a:r>
              <a:rPr lang="fr-FR" dirty="0"/>
              <a:t>Etc…</a:t>
            </a:r>
          </a:p>
          <a:p>
            <a:r>
              <a:rPr lang="fr-FR" dirty="0">
                <a:hlinkClick r:id="rId7"/>
              </a:rPr>
              <a:t>https://github.com/bodleian/iiif-manifest-editor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5650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2E927E-DF78-D944-90C3-A08655193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IIIF Image </a:t>
            </a:r>
            <a:r>
              <a:rPr lang="fr-FR" dirty="0" err="1"/>
              <a:t>Request</a:t>
            </a:r>
            <a:r>
              <a:rPr lang="fr-FR" dirty="0"/>
              <a:t> URI </a:t>
            </a:r>
            <a:r>
              <a:rPr lang="fr-FR" dirty="0" err="1"/>
              <a:t>Syntax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76C2C4-ED02-4047-BB2A-8A3AF3738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‘The IIIF Image API URI for </a:t>
            </a:r>
            <a:r>
              <a:rPr lang="fr-FR" dirty="0" err="1"/>
              <a:t>requesting</a:t>
            </a:r>
            <a:r>
              <a:rPr lang="fr-FR" dirty="0"/>
              <a:t> an image must </a:t>
            </a:r>
            <a:r>
              <a:rPr lang="fr-FR" dirty="0" err="1"/>
              <a:t>conform</a:t>
            </a:r>
            <a:r>
              <a:rPr lang="fr-FR" dirty="0"/>
              <a:t> to the </a:t>
            </a:r>
            <a:r>
              <a:rPr lang="fr-FR" dirty="0" err="1"/>
              <a:t>following</a:t>
            </a:r>
            <a:r>
              <a:rPr lang="fr-FR" dirty="0"/>
              <a:t> URI Template:</a:t>
            </a:r>
          </a:p>
          <a:p>
            <a:pPr marL="0" indent="0">
              <a:buNone/>
            </a:pPr>
            <a:r>
              <a:rPr lang="fr-FR" dirty="0"/>
              <a:t>{</a:t>
            </a:r>
            <a:r>
              <a:rPr lang="fr-FR" dirty="0" err="1"/>
              <a:t>scheme</a:t>
            </a:r>
            <a:r>
              <a:rPr lang="fr-FR" dirty="0"/>
              <a:t>}://{server}{/</a:t>
            </a:r>
            <a:r>
              <a:rPr lang="fr-FR" dirty="0" err="1"/>
              <a:t>prefix</a:t>
            </a:r>
            <a:r>
              <a:rPr lang="fr-FR" dirty="0"/>
              <a:t>}/{identifier}/{</a:t>
            </a:r>
            <a:r>
              <a:rPr lang="fr-FR" dirty="0" err="1"/>
              <a:t>region</a:t>
            </a:r>
            <a:r>
              <a:rPr lang="fr-FR" dirty="0"/>
              <a:t>}/{size}/{rotation}/{</a:t>
            </a:r>
            <a:r>
              <a:rPr lang="fr-FR" dirty="0" err="1"/>
              <a:t>quality</a:t>
            </a:r>
            <a:r>
              <a:rPr lang="fr-FR" dirty="0"/>
              <a:t>}.{format} For </a:t>
            </a:r>
            <a:r>
              <a:rPr lang="fr-FR" dirty="0" err="1"/>
              <a:t>example</a:t>
            </a:r>
            <a:r>
              <a:rPr lang="fr-FR" dirty="0"/>
              <a:t>:</a:t>
            </a:r>
          </a:p>
          <a:p>
            <a:pPr marL="0" indent="0">
              <a:buNone/>
            </a:pPr>
            <a:r>
              <a:rPr lang="fr-FR" dirty="0">
                <a:hlinkClick r:id="rId2"/>
              </a:rPr>
              <a:t>http://www.example.org/image</a:t>
            </a:r>
            <a:r>
              <a:rPr lang="fr-FR" dirty="0"/>
              <a:t>-service/abcd1234/full/full/0/</a:t>
            </a:r>
            <a:r>
              <a:rPr lang="fr-FR" dirty="0" err="1"/>
              <a:t>default.jpg</a:t>
            </a:r>
            <a:r>
              <a:rPr lang="fr-FR" dirty="0"/>
              <a:t> ‘</a:t>
            </a:r>
          </a:p>
          <a:p>
            <a:r>
              <a:rPr lang="fr-FR" dirty="0"/>
              <a:t>‘The </a:t>
            </a:r>
            <a:r>
              <a:rPr lang="fr-FR" dirty="0" err="1"/>
              <a:t>parameters</a:t>
            </a:r>
            <a:r>
              <a:rPr lang="fr-FR" dirty="0"/>
              <a:t> of the Image </a:t>
            </a:r>
            <a:r>
              <a:rPr lang="fr-FR" dirty="0" err="1"/>
              <a:t>Request</a:t>
            </a:r>
            <a:r>
              <a:rPr lang="fr-FR" dirty="0"/>
              <a:t> URI </a:t>
            </a:r>
            <a:r>
              <a:rPr lang="fr-FR" dirty="0" err="1"/>
              <a:t>include</a:t>
            </a:r>
            <a:r>
              <a:rPr lang="fr-FR" dirty="0"/>
              <a:t> </a:t>
            </a:r>
            <a:r>
              <a:rPr lang="fr-FR" dirty="0" err="1"/>
              <a:t>region</a:t>
            </a:r>
            <a:r>
              <a:rPr lang="fr-FR" dirty="0"/>
              <a:t>, size, rotation, </a:t>
            </a:r>
            <a:r>
              <a:rPr lang="fr-FR" dirty="0" err="1"/>
              <a:t>quality</a:t>
            </a:r>
            <a:r>
              <a:rPr lang="fr-FR" dirty="0"/>
              <a:t> and format,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define</a:t>
            </a:r>
            <a:r>
              <a:rPr lang="fr-FR" dirty="0"/>
              <a:t> the </a:t>
            </a:r>
            <a:r>
              <a:rPr lang="fr-FR" dirty="0" err="1"/>
              <a:t>characteristics</a:t>
            </a:r>
            <a:r>
              <a:rPr lang="fr-FR" dirty="0"/>
              <a:t> of the </a:t>
            </a:r>
            <a:r>
              <a:rPr lang="fr-FR" dirty="0" err="1"/>
              <a:t>returned</a:t>
            </a:r>
            <a:r>
              <a:rPr lang="fr-FR" dirty="0"/>
              <a:t> image. </a:t>
            </a:r>
            <a:r>
              <a:rPr lang="fr-FR" dirty="0" err="1"/>
              <a:t>These</a:t>
            </a:r>
            <a:r>
              <a:rPr lang="fr-FR" dirty="0"/>
              <a:t> are </a:t>
            </a:r>
            <a:r>
              <a:rPr lang="fr-FR" dirty="0" err="1"/>
              <a:t>described</a:t>
            </a:r>
            <a:r>
              <a:rPr lang="fr-FR" dirty="0"/>
              <a:t> in </a:t>
            </a:r>
            <a:r>
              <a:rPr lang="fr-FR" dirty="0" err="1"/>
              <a:t>detail</a:t>
            </a:r>
            <a:r>
              <a:rPr lang="fr-FR" dirty="0"/>
              <a:t> in </a:t>
            </a:r>
            <a:r>
              <a:rPr lang="fr-FR" dirty="0">
                <a:hlinkClick r:id="rId3" tooltip="4. Image Request Parameters "/>
              </a:rPr>
              <a:t>Image Request Parameters</a:t>
            </a:r>
            <a:r>
              <a:rPr lang="fr-FR" dirty="0"/>
              <a:t>.’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sz="1667" dirty="0">
                <a:hlinkClick r:id="rId4"/>
              </a:rPr>
              <a:t>https://iiif.io/api/image/2.1/#image-request-uri-syntax</a:t>
            </a:r>
            <a:r>
              <a:rPr lang="fr-FR" sz="1667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9395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FCD3B3F8-806B-EC4A-B143-448E54E40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7" y="0"/>
            <a:ext cx="7230807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47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D88B3671-617E-374D-9DBA-4E88D5EBC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440" y="0"/>
            <a:ext cx="733912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24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7A454C7-3B7A-0043-9FED-5037FF79AD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83" b="1"/>
          <a:stretch/>
        </p:blipFill>
        <p:spPr>
          <a:xfrm>
            <a:off x="762000" y="0"/>
            <a:ext cx="7620000" cy="21158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0012679-DC5F-FA4F-9523-384370F08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115886"/>
            <a:ext cx="7620000" cy="35991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04943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73FB973-1C35-ED45-AC73-326145F3AF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380"/>
          <a:stretch/>
        </p:blipFill>
        <p:spPr>
          <a:xfrm>
            <a:off x="740535" y="510037"/>
            <a:ext cx="7620000" cy="77082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692327C-D8F2-784B-B338-BED53A1B72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16" r="62113"/>
          <a:stretch/>
        </p:blipFill>
        <p:spPr>
          <a:xfrm>
            <a:off x="3002387" y="1159602"/>
            <a:ext cx="3139227" cy="414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05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22EA420-67EE-654E-AC70-D96FA4ECC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19" y="719069"/>
            <a:ext cx="8515397" cy="289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873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8517C12-5EDA-A647-AE58-0EE43CE44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20348"/>
            <a:ext cx="7620000" cy="487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2002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12350</TotalTime>
  <Words>274</Words>
  <Application>Microsoft Macintosh PowerPoint</Application>
  <PresentationFormat>Affichage à l'écran (16:10)</PresentationFormat>
  <Paragraphs>21</Paragraphs>
  <Slides>22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6" baseType="lpstr">
      <vt:lpstr>Arial</vt:lpstr>
      <vt:lpstr>Calibri</vt:lpstr>
      <vt:lpstr>Optima</vt:lpstr>
      <vt:lpstr>Office Theme</vt:lpstr>
      <vt:lpstr>The International Image Interoperability Framework (IIIF)</vt:lpstr>
      <vt:lpstr>IIIF Image API https://iiif.io/api/presentation/2.1/</vt:lpstr>
      <vt:lpstr>IIIF Image Request URI Syntax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IIIF Presentation API https://iiif.io/api/presentation/2.1/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Examples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 GAUTHIER</dc:creator>
  <cp:lastModifiedBy>Peter Stokes</cp:lastModifiedBy>
  <cp:revision>524</cp:revision>
  <cp:lastPrinted>2020-09-25T07:28:33Z</cp:lastPrinted>
  <dcterms:created xsi:type="dcterms:W3CDTF">2014-11-14T09:25:36Z</dcterms:created>
  <dcterms:modified xsi:type="dcterms:W3CDTF">2020-09-25T07:30:51Z</dcterms:modified>
</cp:coreProperties>
</file>